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343" r:id="rId3"/>
    <p:sldId id="287" r:id="rId4"/>
    <p:sldId id="289" r:id="rId5"/>
    <p:sldId id="288" r:id="rId6"/>
    <p:sldId id="269" r:id="rId7"/>
    <p:sldId id="271" r:id="rId8"/>
    <p:sldId id="335" r:id="rId9"/>
    <p:sldId id="283" r:id="rId10"/>
    <p:sldId id="336" r:id="rId11"/>
    <p:sldId id="337" r:id="rId12"/>
    <p:sldId id="270" r:id="rId13"/>
    <p:sldId id="315" r:id="rId14"/>
    <p:sldId id="324" r:id="rId15"/>
    <p:sldId id="316" r:id="rId16"/>
    <p:sldId id="284" r:id="rId17"/>
    <p:sldId id="314" r:id="rId18"/>
    <p:sldId id="317" r:id="rId19"/>
    <p:sldId id="286" r:id="rId20"/>
    <p:sldId id="326" r:id="rId21"/>
    <p:sldId id="327" r:id="rId22"/>
    <p:sldId id="339" r:id="rId23"/>
    <p:sldId id="342" r:id="rId24"/>
    <p:sldId id="340" r:id="rId25"/>
    <p:sldId id="290" r:id="rId26"/>
    <p:sldId id="291" r:id="rId27"/>
    <p:sldId id="273" r:id="rId28"/>
    <p:sldId id="294" r:id="rId29"/>
    <p:sldId id="274" r:id="rId30"/>
    <p:sldId id="293" r:id="rId31"/>
    <p:sldId id="275" r:id="rId32"/>
    <p:sldId id="276" r:id="rId33"/>
    <p:sldId id="295" r:id="rId34"/>
    <p:sldId id="292" r:id="rId35"/>
    <p:sldId id="296" r:id="rId36"/>
    <p:sldId id="298" r:id="rId37"/>
    <p:sldId id="299" r:id="rId38"/>
    <p:sldId id="300" r:id="rId39"/>
    <p:sldId id="297" r:id="rId40"/>
    <p:sldId id="301" r:id="rId41"/>
    <p:sldId id="302" r:id="rId42"/>
    <p:sldId id="303" r:id="rId43"/>
    <p:sldId id="304" r:id="rId44"/>
    <p:sldId id="306" r:id="rId45"/>
    <p:sldId id="308" r:id="rId46"/>
    <p:sldId id="307" r:id="rId47"/>
    <p:sldId id="309" r:id="rId48"/>
    <p:sldId id="310" r:id="rId49"/>
    <p:sldId id="311" r:id="rId50"/>
    <p:sldId id="312" r:id="rId51"/>
    <p:sldId id="313" r:id="rId52"/>
    <p:sldId id="320" r:id="rId53"/>
    <p:sldId id="321" r:id="rId54"/>
    <p:sldId id="322" r:id="rId55"/>
    <p:sldId id="323" r:id="rId56"/>
    <p:sldId id="338" r:id="rId57"/>
    <p:sldId id="318" r:id="rId58"/>
    <p:sldId id="325" r:id="rId5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" initials="Е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6T19:50:55.658" idx="1">
    <p:pos x="5760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B68B7-4073-434F-A21C-99C75C98F0B8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9A57D-E706-456A-8A54-AF5C08AF2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24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5B40F-4230-4678-8EDC-6CA8F18E14BA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C27BA-E002-44EA-9C72-A823D9AD4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4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10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0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183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22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38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867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41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026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816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293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195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929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6012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626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1331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11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8221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12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2975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5665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1484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696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2167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5493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5743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8845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8095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057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6182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3279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6369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738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382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2205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9243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7960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9336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3271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530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4335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7904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592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482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435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6980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603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77806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49409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647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11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41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418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2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6C156-31B4-4A4D-91CA-048FA00E932B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1.png@01D6C4B0.84A607D0" TargetMode="Externa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2.png@01D6C4B1.19D6A080" TargetMode="Externa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gosuslugi.ru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hyperlink" Target="https://www.gosuslugi.ru/315492/2/form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hyperlink" Target="http://forum.asiou.ru/" TargetMode="External"/><Relationship Id="rId4" Type="http://schemas.openxmlformats.org/officeDocument/2006/relationships/hyperlink" Target="mailto:asiou7@yandex.r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ЕПГУ новый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скриншоты</a:t>
            </a:r>
            <a:endParaRPr lang="ru-RU" dirty="0"/>
          </a:p>
        </p:txBody>
      </p:sp>
      <p:pic>
        <p:nvPicPr>
          <p:cNvPr id="4" name="Picture 2" descr="C:\Users\evstigneeva\Desktop\картинки\-letterhead-backgrounds-blue-business-technology-ppt-backgrounds-30.jpe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4" y="-71693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774" r="37995"/>
          <a:stretch>
            <a:fillRect/>
          </a:stretch>
        </p:blipFill>
        <p:spPr bwMode="auto">
          <a:xfrm>
            <a:off x="5950699" y="-43965"/>
            <a:ext cx="1872208" cy="57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Лейбл АСИО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46" y="-43965"/>
            <a:ext cx="1295922" cy="940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0"/>
          <a:stretch/>
        </p:blipFill>
        <p:spPr bwMode="auto">
          <a:xfrm>
            <a:off x="1274773" y="1196751"/>
            <a:ext cx="6924675" cy="224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21" y="-39827"/>
            <a:ext cx="2427178" cy="636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11982" y="3645024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в 2022 году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33776" y="173911"/>
            <a:ext cx="300272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Если подается не родителями, необходимо указать реквизиты документов, подтверждающих право на осуществление данной услуги.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Также стоит учесть, что бабушки/дедушки, дяди/тёти не являются законными представителями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2949"/>
            <a:ext cx="3257947" cy="93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8882"/>
            <a:ext cx="3924300" cy="438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627784" y="2204864"/>
            <a:ext cx="3600400" cy="3096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717726" y="2218619"/>
            <a:ext cx="3510458" cy="23625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955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910107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1052736"/>
            <a:ext cx="5976664" cy="20162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11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6008" y="5301208"/>
            <a:ext cx="8024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Льготы заявитель подтверждает при личном посещении в соответствии с </a:t>
            </a:r>
            <a:r>
              <a:rPr lang="ru-RU" dirty="0" err="1">
                <a:solidFill>
                  <a:srgbClr val="C00000"/>
                </a:solidFill>
                <a:latin typeface="Arial Narrow" pitchFamily="34" charset="0"/>
              </a:rPr>
              <a:t>пп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. 10, 11 Порядка приема на обучение по образовательным программам начального общего, основного общего и среднего общего образования, утвержденного Приказом Министерства просвещения 02 сентября 2020 № 458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08" y="313"/>
            <a:ext cx="7781925" cy="310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1" y="2636912"/>
            <a:ext cx="7781925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051720" y="2276872"/>
            <a:ext cx="1368152" cy="360040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87624" y="1052736"/>
            <a:ext cx="1944216" cy="432048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664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1"/>
            <a:ext cx="8496944" cy="6048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4190678" y="1124744"/>
            <a:ext cx="131742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5508104" y="476672"/>
            <a:ext cx="2880320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rgbClr val="C00000"/>
                </a:solidFill>
                <a:latin typeface="Arial Narrow" pitchFamily="34" charset="0"/>
              </a:rPr>
              <a:t>Если заявитель не нажимает галочку, то после зачисления в контингент, он автоматом получает логин и пароль от входа в РИД в ЛК</a:t>
            </a:r>
          </a:p>
        </p:txBody>
      </p:sp>
    </p:spTree>
    <p:extLst>
      <p:ext uri="{BB962C8B-B14F-4D97-AF65-F5344CB8AC3E}">
        <p14:creationId xmlns:p14="http://schemas.microsoft.com/office/powerpoint/2010/main" val="1179502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0"/>
          <a:stretch/>
        </p:blipFill>
        <p:spPr bwMode="auto">
          <a:xfrm>
            <a:off x="70992" y="260648"/>
            <a:ext cx="9073008" cy="5514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2195736" y="3212976"/>
            <a:ext cx="20375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4308115" y="2924944"/>
            <a:ext cx="4803254" cy="6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Arial Narrow" pitchFamily="34" charset="0"/>
              </a:rPr>
              <a:t>Заявитель может указать в одном заявлении несколько детей для зачисления в один класс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2924944"/>
            <a:ext cx="1656184" cy="517328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9532" y="3356992"/>
            <a:ext cx="8424936" cy="1082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5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1"/>
          <a:stretch/>
        </p:blipFill>
        <p:spPr bwMode="auto">
          <a:xfrm>
            <a:off x="616446" y="696144"/>
            <a:ext cx="7334250" cy="32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16446" y="4221088"/>
            <a:ext cx="7633642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C00000"/>
                </a:solidFill>
                <a:latin typeface="Arial Narrow" pitchFamily="34" charset="0"/>
              </a:rPr>
              <a:t>Появилась возможность добавлять в одно заявление несколько детей. Заявление будет одно, в АСИОУ автоматом создается 2 карточки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3356992"/>
            <a:ext cx="1872208" cy="517328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576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848166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702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192688" cy="579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563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909638"/>
            <a:ext cx="8486775" cy="503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936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Дополнительная информация на ЕПГУ есть в разделе</a:t>
            </a:r>
            <a:b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8" y="1232756"/>
            <a:ext cx="852292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65313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 форме этой информации нет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4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827584" y="764704"/>
            <a:ext cx="72728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Все школы Ярославской области начинают прием заявлений 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01 апреля 2022 года в 12.00 по МСК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Ранее этой даты и времени заявления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будут отклонены системой</a:t>
            </a:r>
          </a:p>
          <a:p>
            <a:pPr algn="just"/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just"/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220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2702791615312155@vla1-3b11765fa32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6" t="15738" r="36729" b="12644"/>
          <a:stretch/>
        </p:blipFill>
        <p:spPr bwMode="auto">
          <a:xfrm>
            <a:off x="971600" y="309924"/>
            <a:ext cx="7349896" cy="6264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518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700808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При обращении на ЕПГУ в информационно- телекоммуникационной сети «Интернет» Заявитель направляет заявление на зачисление следующим образом: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входит в «личный кабинет»;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выбирает услугу «зачисление в образовательное учреждение»;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выбирает интересующее его образовательное учреждение;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заполняет предложенную форму заявления о предоставлении услуги;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направляет заявление о предоставлении услуги (далее – заявление) в образовательную организацию нажатием кнопки «Отправить». </a:t>
            </a:r>
          </a:p>
        </p:txBody>
      </p:sp>
    </p:spTree>
    <p:extLst>
      <p:ext uri="{BB962C8B-B14F-4D97-AF65-F5344CB8AC3E}">
        <p14:creationId xmlns:p14="http://schemas.microsoft.com/office/powerpoint/2010/main" val="68875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Дата и время подачи заявления </a:t>
            </a:r>
            <a:b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</a:b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через электронную почту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79" y="1513840"/>
            <a:ext cx="8229600" cy="383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868144" y="1844824"/>
            <a:ext cx="1152128" cy="216024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151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464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4762500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788024" y="967780"/>
            <a:ext cx="1152128" cy="733028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99992" y="3356992"/>
            <a:ext cx="1512167" cy="320055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148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9" y="597241"/>
            <a:ext cx="9087744" cy="5733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619672" y="1196752"/>
            <a:ext cx="2664296" cy="216024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998857" y="304853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Эти дата и время </a:t>
            </a:r>
          </a:p>
          <a:p>
            <a:r>
              <a:rPr lang="ru-RU" sz="16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будут считатьс</a:t>
            </a:r>
            <a:r>
              <a:rPr lang="ru-RU" sz="1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я</a:t>
            </a:r>
          </a:p>
        </p:txBody>
      </p:sp>
      <p:cxnSp>
        <p:nvCxnSpPr>
          <p:cNvPr id="13" name="Прямая со стрелкой 12"/>
          <p:cNvCxnSpPr>
            <a:stCxn id="5" idx="3"/>
            <a:endCxn id="10" idx="1"/>
          </p:cNvCxnSpPr>
          <p:nvPr/>
        </p:nvCxnSpPr>
        <p:spPr>
          <a:xfrm flipV="1">
            <a:off x="4283968" y="597241"/>
            <a:ext cx="2714889" cy="7075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636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1520" y="27057"/>
            <a:ext cx="8856984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В связи с выводом новых форм по услугам образовательных учреждений на портале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Госуслуг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  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изменился способ связи АСИОУ с ЕПГУ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Новые настройки для программы </a:t>
            </a:r>
            <a:r>
              <a:rPr kumimoji="0" lang="en-US" altLang="ru-RU" sz="14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Vipnet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-клиент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были высланы автоматически.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В случае ошибки получения заявлений: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1)      Необходимо проверить настройки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випнет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-клиента.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Открыть программу </a:t>
            </a:r>
            <a:r>
              <a:rPr kumimoji="0" lang="en-US" altLang="ru-RU" sz="1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Vipnet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 Monitor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, выбрать в списке «СМ Координатор ЭР2», щелкнуть по нему левой клавишей мыши два раза и перейти на вкладку «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Тунели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Рисунок 1" descr="cid:image001.png@01D6C4B0.84A607D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69" y="1772816"/>
            <a:ext cx="8629053" cy="4634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961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476672"/>
            <a:ext cx="835292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Проверить наличие 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IP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адреса 10.186.19.5 в списке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тунелей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 (или диапазона адресов 10.186.19.1-10.186.19.62)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2)      Если адрес (или диапазон) отсутствуют – добавить вручную, нажав кнопку «Добавить»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2049" name="Рисунок 2" descr="cid:image002.png@01D6C4B1.19D6A08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3848100" cy="448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961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31082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1FC694-F324-4A9D-A822-5C3B80895A2F}"/>
              </a:ext>
            </a:extLst>
          </p:cNvPr>
          <p:cNvSpPr txBox="1"/>
          <p:nvPr/>
        </p:nvSpPr>
        <p:spPr>
          <a:xfrm>
            <a:off x="323528" y="3518862"/>
            <a:ext cx="86409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Работа по обработке заявлений с ЕПГУ отличается от обработки заявлений, которая была ранее: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Нет кнопки для приема заявлений 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 списке отображаются все заявления, полученные в новой форме с ЕПГУ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Вновь принятые заявления, с которыми еще не работали печатаются жирным шрифтом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Заявления, с которыми уже работали, обычным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Перечень статусов другой 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Когда ребенок заносится в контингент учреждения заявление, будет считаться обработанным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123CFFF-72D3-4217-B1EE-D09CFD6ABCB9}"/>
              </a:ext>
            </a:extLst>
          </p:cNvPr>
          <p:cNvSpPr txBox="1">
            <a:spLocks/>
          </p:cNvSpPr>
          <p:nvPr/>
        </p:nvSpPr>
        <p:spPr>
          <a:xfrm>
            <a:off x="565212" y="251652"/>
            <a:ext cx="8229600" cy="414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Работа с ЕПГУ в АСИОУ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A0A5F69-9FE5-4F48-9FE6-76061CC80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10473" b="43360"/>
          <a:stretch/>
        </p:blipFill>
        <p:spPr bwMode="auto">
          <a:xfrm>
            <a:off x="251520" y="891332"/>
            <a:ext cx="8892480" cy="2565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9A49B4A0-0FFE-4CD9-8128-98182EC648CF}"/>
              </a:ext>
            </a:extLst>
          </p:cNvPr>
          <p:cNvSpPr/>
          <p:nvPr/>
        </p:nvSpPr>
        <p:spPr>
          <a:xfrm>
            <a:off x="6660232" y="1494824"/>
            <a:ext cx="2448271" cy="4220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503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31082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1FC694-F324-4A9D-A822-5C3B80895A2F}"/>
              </a:ext>
            </a:extLst>
          </p:cNvPr>
          <p:cNvSpPr txBox="1"/>
          <p:nvPr/>
        </p:nvSpPr>
        <p:spPr>
          <a:xfrm>
            <a:off x="171061" y="4156928"/>
            <a:ext cx="8735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Действия:</a:t>
            </a:r>
          </a:p>
          <a:p>
            <a:endParaRPr 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Редактирование статусов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Просмотр информации по заявлению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Печать заявления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Зачисление в контингент </a:t>
            </a:r>
            <a:b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образовательного учреждения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123CFFF-72D3-4217-B1EE-D09CFD6ABCB9}"/>
              </a:ext>
            </a:extLst>
          </p:cNvPr>
          <p:cNvSpPr txBox="1">
            <a:spLocks/>
          </p:cNvSpPr>
          <p:nvPr/>
        </p:nvSpPr>
        <p:spPr>
          <a:xfrm>
            <a:off x="565212" y="251652"/>
            <a:ext cx="8229600" cy="414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Работа с ЕПГУ в АСИОУ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A0A5F69-9FE5-4F48-9FE6-76061CC80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10474" b="33238"/>
          <a:stretch/>
        </p:blipFill>
        <p:spPr bwMode="auto">
          <a:xfrm>
            <a:off x="0" y="799337"/>
            <a:ext cx="9144000" cy="3216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2F1559E-2BFE-468D-A2D8-E9F156986F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5903" t="26928" r="86883" b="65244"/>
          <a:stretch/>
        </p:blipFill>
        <p:spPr bwMode="auto">
          <a:xfrm>
            <a:off x="5467486" y="4149080"/>
            <a:ext cx="3067136" cy="208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E90F35-AA6B-48B7-B1DA-00387BC70C79}"/>
              </a:ext>
            </a:extLst>
          </p:cNvPr>
          <p:cNvSpPr txBox="1"/>
          <p:nvPr/>
        </p:nvSpPr>
        <p:spPr>
          <a:xfrm>
            <a:off x="5510286" y="479715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 </a:t>
            </a:r>
            <a:r>
              <a:rPr lang="ru-RU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1      2     3     4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5FC1A55A-DD55-45EC-AF56-65B6D3B8FCAA}"/>
              </a:ext>
            </a:extLst>
          </p:cNvPr>
          <p:cNvSpPr/>
          <p:nvPr/>
        </p:nvSpPr>
        <p:spPr>
          <a:xfrm>
            <a:off x="433512" y="1942337"/>
            <a:ext cx="758321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504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46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Статусы в АСИОУ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EA2247F-4C19-46B1-AE26-C688CA2A9A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r="28767" b="28839"/>
          <a:stretch/>
        </p:blipFill>
        <p:spPr bwMode="auto">
          <a:xfrm>
            <a:off x="3347864" y="3600054"/>
            <a:ext cx="5796136" cy="3239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868" y="836713"/>
            <a:ext cx="8247931" cy="3157980"/>
          </a:xfrm>
        </p:spPr>
        <p:txBody>
          <a:bodyPr>
            <a:normAutofit fontScale="85000" lnSpcReduction="20000"/>
          </a:bodyPr>
          <a:lstStyle/>
          <a:p>
            <a:r>
              <a:rPr lang="ru-RU" sz="2900" dirty="0">
                <a:solidFill>
                  <a:srgbClr val="002060"/>
                </a:solidFill>
                <a:latin typeface="Arial Narrow" panose="020B0606020202030204" pitchFamily="34" charset="0"/>
              </a:rPr>
              <a:t>Принято</a:t>
            </a:r>
          </a:p>
          <a:p>
            <a:r>
              <a:rPr lang="ru-RU" sz="2900" dirty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 принято к рассмотрению</a:t>
            </a:r>
          </a:p>
          <a:p>
            <a:r>
              <a:rPr lang="ru-RU" sz="2900" dirty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 зарегистрировано</a:t>
            </a:r>
          </a:p>
          <a:p>
            <a:r>
              <a:rPr lang="ru-RU" sz="2900" dirty="0">
                <a:solidFill>
                  <a:srgbClr val="002060"/>
                </a:solidFill>
                <a:latin typeface="Arial Narrow" panose="020B0606020202030204" pitchFamily="34" charset="0"/>
              </a:rPr>
              <a:t>Промежуточный статус по заявлению:</a:t>
            </a:r>
            <a:br>
              <a:rPr lang="ru-RU" sz="29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900" dirty="0">
                <a:solidFill>
                  <a:srgbClr val="002060"/>
                </a:solidFill>
                <a:latin typeface="Arial Narrow" panose="020B0606020202030204" pitchFamily="34" charset="0"/>
              </a:rPr>
              <a:t>- ожидание подтверждения документов</a:t>
            </a:r>
            <a:br>
              <a:rPr lang="ru-RU" sz="29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900" dirty="0">
                <a:solidFill>
                  <a:srgbClr val="002060"/>
                </a:solidFill>
                <a:latin typeface="Arial Narrow" panose="020B0606020202030204" pitchFamily="34" charset="0"/>
              </a:rPr>
              <a:t>- сообщения</a:t>
            </a:r>
          </a:p>
          <a:p>
            <a:r>
              <a:rPr lang="ru-RU" sz="2900" dirty="0">
                <a:solidFill>
                  <a:srgbClr val="002060"/>
                </a:solidFill>
                <a:latin typeface="Arial Narrow" panose="020B0606020202030204" pitchFamily="34" charset="0"/>
              </a:rPr>
              <a:t>отказано в оказании услуги</a:t>
            </a:r>
          </a:p>
          <a:p>
            <a:r>
              <a:rPr lang="ru-RU" sz="2900" dirty="0">
                <a:solidFill>
                  <a:srgbClr val="002060"/>
                </a:solidFill>
                <a:latin typeface="Arial Narrow" panose="020B0606020202030204" pitchFamily="34" charset="0"/>
              </a:rPr>
              <a:t>услуга оказана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50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29834" y="189751"/>
            <a:ext cx="829063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32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Для заявителей</a:t>
            </a:r>
          </a:p>
          <a:p>
            <a:pPr marL="342900" indent="-342900">
              <a:buAutoNum type="arabicPeriod"/>
            </a:pP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Зайдите на портал ЕПГУ по адресу </a:t>
            </a:r>
            <a:r>
              <a:rPr lang="ru-RU" u="sng" dirty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http://gosuslugi.ru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и авторизуйтесь с Вашим логином и паролем. Через смартфон можно получить услугу, воспользовавшись браузером.</a:t>
            </a:r>
          </a:p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Данную услугу могут получить пользователи </a:t>
            </a:r>
            <a:r>
              <a:rPr lang="ru-RU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ТОЛЬКО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с подтвержденной учетной записью.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8" y="1988840"/>
            <a:ext cx="8622718" cy="419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300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46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Алгоритм обработки заявлений ЕПГУ в АСИОУ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1"/>
            <a:ext cx="8003231" cy="338437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Просмотр нового заявления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Печать заявления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Внесение промежуточных статусов (ожидание подтверждения документов или передача сообщения)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Внесение окончательного статуса (либо услуга оказана, либо отказано в оказании услуги)</a:t>
            </a:r>
          </a:p>
        </p:txBody>
      </p:sp>
    </p:spTree>
    <p:extLst>
      <p:ext uri="{BB962C8B-B14F-4D97-AF65-F5344CB8AC3E}">
        <p14:creationId xmlns:p14="http://schemas.microsoft.com/office/powerpoint/2010/main" val="1746954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6" y="53752"/>
            <a:ext cx="8568645" cy="63894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Просмотр информации по заявлению в АСИОУ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11" y="764704"/>
            <a:ext cx="8495635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53F0A414-01BF-49A1-BCFB-27C9742DBFE5}"/>
              </a:ext>
            </a:extLst>
          </p:cNvPr>
          <p:cNvSpPr txBox="1">
            <a:spLocks/>
          </p:cNvSpPr>
          <p:nvPr/>
        </p:nvSpPr>
        <p:spPr>
          <a:xfrm>
            <a:off x="403711" y="5926128"/>
            <a:ext cx="8845331" cy="638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После нажатию кнопки «Просмотр заявления» данному заявлению автоматически присваивается статус «Заявление зарегистрировано»</a:t>
            </a:r>
          </a:p>
        </p:txBody>
      </p:sp>
    </p:spTree>
    <p:extLst>
      <p:ext uri="{BB962C8B-B14F-4D97-AF65-F5344CB8AC3E}">
        <p14:creationId xmlns:p14="http://schemas.microsoft.com/office/powerpoint/2010/main" val="2094503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/>
          <a:srcRect t="3180" b="4777"/>
          <a:stretch/>
        </p:blipFill>
        <p:spPr bwMode="auto">
          <a:xfrm>
            <a:off x="234732" y="1110109"/>
            <a:ext cx="8532440" cy="4908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67EB7E1-BD46-44D2-A0FB-A7C291B1CF2A}"/>
              </a:ext>
            </a:extLst>
          </p:cNvPr>
          <p:cNvSpPr txBox="1">
            <a:spLocks/>
          </p:cNvSpPr>
          <p:nvPr/>
        </p:nvSpPr>
        <p:spPr>
          <a:xfrm>
            <a:off x="250516" y="1"/>
            <a:ext cx="8568645" cy="1078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Информация по заявлению в АСИОУ</a:t>
            </a:r>
            <a:b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</a:br>
            <a: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(продолжение)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8815220D-8052-4B35-881C-E306B0E61DF7}"/>
              </a:ext>
            </a:extLst>
          </p:cNvPr>
          <p:cNvSpPr txBox="1">
            <a:spLocks/>
          </p:cNvSpPr>
          <p:nvPr/>
        </p:nvSpPr>
        <p:spPr>
          <a:xfrm>
            <a:off x="234732" y="6093296"/>
            <a:ext cx="8845331" cy="683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После нажатия кнопки «Просмотр заявления» данному заявлению автоматически присваивается статус «Заявление зарегистрировано»</a:t>
            </a:r>
          </a:p>
        </p:txBody>
      </p:sp>
    </p:spTree>
    <p:extLst>
      <p:ext uri="{BB962C8B-B14F-4D97-AF65-F5344CB8AC3E}">
        <p14:creationId xmlns:p14="http://schemas.microsoft.com/office/powerpoint/2010/main" val="2094503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/>
          <a:srcRect t="3180" b="4777"/>
          <a:stretch/>
        </p:blipFill>
        <p:spPr bwMode="auto">
          <a:xfrm>
            <a:off x="234732" y="1110109"/>
            <a:ext cx="8532440" cy="4908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67EB7E1-BD46-44D2-A0FB-A7C291B1CF2A}"/>
              </a:ext>
            </a:extLst>
          </p:cNvPr>
          <p:cNvSpPr txBox="1">
            <a:spLocks/>
          </p:cNvSpPr>
          <p:nvPr/>
        </p:nvSpPr>
        <p:spPr>
          <a:xfrm>
            <a:off x="250516" y="1"/>
            <a:ext cx="8568645" cy="1078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Информация по заявлению в АСИОУ</a:t>
            </a:r>
            <a:b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</a:br>
            <a: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(продолжение)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8815220D-8052-4B35-881C-E306B0E61DF7}"/>
              </a:ext>
            </a:extLst>
          </p:cNvPr>
          <p:cNvSpPr txBox="1">
            <a:spLocks/>
          </p:cNvSpPr>
          <p:nvPr/>
        </p:nvSpPr>
        <p:spPr>
          <a:xfrm>
            <a:off x="236623" y="6093296"/>
            <a:ext cx="8845331" cy="683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После нажатия кнопки «Просмотр заявления» данному заявлению автоматически присваивается статус «Заявление зарегистрировано»</a:t>
            </a:r>
          </a:p>
        </p:txBody>
      </p:sp>
    </p:spTree>
    <p:extLst>
      <p:ext uri="{BB962C8B-B14F-4D97-AF65-F5344CB8AC3E}">
        <p14:creationId xmlns:p14="http://schemas.microsoft.com/office/powerpoint/2010/main" val="1093485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46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Печать заявления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DD9F39C-D59C-499D-8FEB-A3BF41911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11565"/>
          <a:stretch/>
        </p:blipFill>
        <p:spPr bwMode="auto">
          <a:xfrm>
            <a:off x="179511" y="1124744"/>
            <a:ext cx="8854241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31D60569-C0D4-4F06-AEA6-FD5CF6CF5DA1}"/>
              </a:ext>
            </a:extLst>
          </p:cNvPr>
          <p:cNvSpPr/>
          <p:nvPr/>
        </p:nvSpPr>
        <p:spPr>
          <a:xfrm>
            <a:off x="69262" y="1052736"/>
            <a:ext cx="758321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64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46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Работа со статусами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E79D1E0-D9CB-4581-B8A4-C5E32FC03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895328"/>
            <a:ext cx="6934200" cy="558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31D60569-C0D4-4F06-AEA6-FD5CF6CF5DA1}"/>
              </a:ext>
            </a:extLst>
          </p:cNvPr>
          <p:cNvSpPr/>
          <p:nvPr/>
        </p:nvSpPr>
        <p:spPr>
          <a:xfrm>
            <a:off x="1259632" y="4653136"/>
            <a:ext cx="1296144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3895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46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Работа со статусами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0DEF48D-5E37-4BE3-9698-3D345A559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764704"/>
            <a:ext cx="6934200" cy="543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31D60569-C0D4-4F06-AEA6-FD5CF6CF5DA1}"/>
              </a:ext>
            </a:extLst>
          </p:cNvPr>
          <p:cNvSpPr/>
          <p:nvPr/>
        </p:nvSpPr>
        <p:spPr>
          <a:xfrm>
            <a:off x="971599" y="4293096"/>
            <a:ext cx="3202945" cy="12961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5736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46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Работа со статусами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3CF6E56-8501-4BBF-865A-B923E6507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592" y="722884"/>
            <a:ext cx="6934200" cy="543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31D60569-C0D4-4F06-AEA6-FD5CF6CF5DA1}"/>
              </a:ext>
            </a:extLst>
          </p:cNvPr>
          <p:cNvSpPr/>
          <p:nvPr/>
        </p:nvSpPr>
        <p:spPr>
          <a:xfrm>
            <a:off x="918295" y="4689140"/>
            <a:ext cx="3035052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138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46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Работа со статусами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4CFAED6-4EB2-4A26-813B-3CCD02D40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836712"/>
            <a:ext cx="6934200" cy="543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31D60569-C0D4-4F06-AEA6-FD5CF6CF5DA1}"/>
              </a:ext>
            </a:extLst>
          </p:cNvPr>
          <p:cNvSpPr/>
          <p:nvPr/>
        </p:nvSpPr>
        <p:spPr>
          <a:xfrm>
            <a:off x="1108102" y="5157192"/>
            <a:ext cx="302433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6863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8A28A5E-4CB1-4774-8F43-190EBDEE5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4106" y="1144586"/>
            <a:ext cx="6934200" cy="543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31D60569-C0D4-4F06-AEA6-FD5CF6CF5DA1}"/>
              </a:ext>
            </a:extLst>
          </p:cNvPr>
          <p:cNvSpPr/>
          <p:nvPr/>
        </p:nvSpPr>
        <p:spPr>
          <a:xfrm>
            <a:off x="611560" y="4437111"/>
            <a:ext cx="7704855" cy="21462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3344AE3-4B60-417D-A900-0C1E75933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Присвоение промежуточных статусов: ожидание подтверждения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77417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1"/>
            <a:ext cx="4594816" cy="412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6672"/>
            <a:ext cx="3057153" cy="383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9611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Присвоение промежуточных статусов: ожидание подтверждения документов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8A28A5E-4CB1-4774-8F43-190EBDEE5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920" y="1340768"/>
            <a:ext cx="394770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5">
            <a:extLst>
              <a:ext uri="{FF2B5EF4-FFF2-40B4-BE49-F238E27FC236}">
                <a16:creationId xmlns:a16="http://schemas.microsoft.com/office/drawing/2014/main" id="{8FFF5BE0-B5AB-4D72-98A0-6C8472654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2624" y="1269179"/>
            <a:ext cx="4874411" cy="3239521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Ожидание подтверждения документов.</a:t>
            </a:r>
          </a:p>
          <a:p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Вам необходимо предоставить в указанные на портале сроки следующие документы:</a:t>
            </a:r>
          </a:p>
          <a:p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- документ, удостоверяющий личность родителя (законного представителя) ребенка или поступающего;</a:t>
            </a:r>
          </a:p>
          <a:p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- свидетельство о рождении ребенка или документ, подтверждающий родство заявителя;</a:t>
            </a:r>
          </a:p>
          <a:p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- документ, подтверждающий установление опеки или попечительства (при необходимости);</a:t>
            </a:r>
          </a:p>
          <a:p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- документ о регистрации ребенка или поступающего по месту жительства или по месту пребывания на закрепленной территории или справку о приеме документов для оформления регистрации по месту жительства (в случае приема на обучение ребенка или поступающего, проживающего на закрепленной территории, или в случае использования права преимущественного приема на обучение по образовательным программам начального общего образования);</a:t>
            </a:r>
          </a:p>
          <a:p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- справку с места работы родителя(ей) (законного(</a:t>
            </a:r>
            <a:r>
              <a:rPr lang="ru-RU" sz="1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ых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) представителя(ей) ребенка (при наличии права внеочередного или первоочередного приема на обучение);</a:t>
            </a:r>
          </a:p>
          <a:p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- заключение ПМПК (при наличии).</a:t>
            </a:r>
          </a:p>
        </p:txBody>
      </p:sp>
    </p:spTree>
    <p:extLst>
      <p:ext uri="{BB962C8B-B14F-4D97-AF65-F5344CB8AC3E}">
        <p14:creationId xmlns:p14="http://schemas.microsoft.com/office/powerpoint/2010/main" val="24042787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3344AE3-4B60-417D-A900-0C1E75933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011"/>
            <a:ext cx="8229600" cy="8367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Присвоение промежуточных статусов: 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текстовое сообщение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B212971-C491-4C0C-9170-920CD87C6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1052736"/>
            <a:ext cx="6934200" cy="543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31D60569-C0D4-4F06-AEA6-FD5CF6CF5DA1}"/>
              </a:ext>
            </a:extLst>
          </p:cNvPr>
          <p:cNvSpPr/>
          <p:nvPr/>
        </p:nvSpPr>
        <p:spPr>
          <a:xfrm>
            <a:off x="611560" y="5085184"/>
            <a:ext cx="7704855" cy="13681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7228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3344AE3-4B60-417D-A900-0C1E75933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Зачисление обучающихся в учреждение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DCBDB14-F2D2-4F15-8F0F-FE2D04BEF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10473" b="43360"/>
          <a:stretch/>
        </p:blipFill>
        <p:spPr bwMode="auto">
          <a:xfrm>
            <a:off x="0" y="818759"/>
            <a:ext cx="9092357" cy="2623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31D60569-C0D4-4F06-AEA6-FD5CF6CF5DA1}"/>
              </a:ext>
            </a:extLst>
          </p:cNvPr>
          <p:cNvSpPr/>
          <p:nvPr/>
        </p:nvSpPr>
        <p:spPr>
          <a:xfrm>
            <a:off x="971600" y="1988840"/>
            <a:ext cx="216024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175FEE61-62C0-440E-8760-560E01585D40}"/>
              </a:ext>
            </a:extLst>
          </p:cNvPr>
          <p:cNvSpPr txBox="1">
            <a:spLocks/>
          </p:cNvSpPr>
          <p:nvPr/>
        </p:nvSpPr>
        <p:spPr>
          <a:xfrm>
            <a:off x="155741" y="3645024"/>
            <a:ext cx="8845331" cy="683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После нажатия кнопки «Зачисление в контингент»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 контингенте обучающихся появится новая запись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9E244CA-2939-46A3-8CA5-22F7866B3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t="6896" r="26065" b="61063"/>
          <a:stretch/>
        </p:blipFill>
        <p:spPr bwMode="auto">
          <a:xfrm>
            <a:off x="1" y="4301832"/>
            <a:ext cx="914400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C87ADD11-8606-47AC-B587-7893AAD50833}"/>
              </a:ext>
            </a:extLst>
          </p:cNvPr>
          <p:cNvSpPr/>
          <p:nvPr/>
        </p:nvSpPr>
        <p:spPr>
          <a:xfrm>
            <a:off x="1835696" y="6165304"/>
            <a:ext cx="1584176" cy="3516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7365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-36512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3344AE3-4B60-417D-A900-0C1E75933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Зачисление обучающихся в учреждение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175FEE61-62C0-440E-8760-560E01585D40}"/>
              </a:ext>
            </a:extLst>
          </p:cNvPr>
          <p:cNvSpPr txBox="1">
            <a:spLocks/>
          </p:cNvSpPr>
          <p:nvPr/>
        </p:nvSpPr>
        <p:spPr>
          <a:xfrm>
            <a:off x="86754" y="5013176"/>
            <a:ext cx="8845331" cy="944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После нажатия кнопки «В контингент» в верхней правой части экрана все отмеченные заявления и дети из них добавлены в контингент обучающихся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D55D292-3680-4D6F-B80B-A3DB801C9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6819" b="28408"/>
          <a:stretch/>
        </p:blipFill>
        <p:spPr bwMode="auto">
          <a:xfrm>
            <a:off x="-36512" y="980728"/>
            <a:ext cx="9144000" cy="3561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31D60569-C0D4-4F06-AEA6-FD5CF6CF5DA1}"/>
              </a:ext>
            </a:extLst>
          </p:cNvPr>
          <p:cNvSpPr/>
          <p:nvPr/>
        </p:nvSpPr>
        <p:spPr>
          <a:xfrm>
            <a:off x="-36512" y="2636912"/>
            <a:ext cx="3985710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1139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46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Работа со статусом «Услуга оказана»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534C056-8FC3-40EE-97D5-F3E3A67DF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6454" y="836712"/>
            <a:ext cx="7069143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31D60569-C0D4-4F06-AEA6-FD5CF6CF5DA1}"/>
              </a:ext>
            </a:extLst>
          </p:cNvPr>
          <p:cNvSpPr/>
          <p:nvPr/>
        </p:nvSpPr>
        <p:spPr>
          <a:xfrm>
            <a:off x="936454" y="4293096"/>
            <a:ext cx="3534571" cy="1800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76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46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Работа со статусом «Услуга оказана» 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49A5222D-5061-46BD-B710-FFE16F809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69" y="1340768"/>
            <a:ext cx="8247931" cy="31579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Услуга оказана ставится в следующих случаях:</a:t>
            </a:r>
          </a:p>
          <a:p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Подано раньше положенного срока</a:t>
            </a:r>
          </a:p>
          <a:p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Ребенок не зарегистрирован на закрепленной территории</a:t>
            </a:r>
          </a:p>
          <a:p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Ребенок не прошел по результатам отбора/рейтинга</a:t>
            </a:r>
          </a:p>
          <a:p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</a:rPr>
              <a:t>Уже имеется заявление на зачисление ребенка, поданное ранее с более приоритетным временем.</a:t>
            </a:r>
          </a:p>
          <a:p>
            <a:endParaRPr lang="ru-RU" sz="22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200" b="1" dirty="0">
                <a:solidFill>
                  <a:srgbClr val="C00000"/>
                </a:solidFill>
                <a:latin typeface="Arial Narrow" panose="020B0606020202030204" pitchFamily="34" charset="0"/>
              </a:rPr>
              <a:t>В таком случае заявления не регистрируются и в очередь не ставятся. Данный статус равнозначен статусу «Отказ в приеме документов»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3256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46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Работа со статусом «Услуга оказана» 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0DEF48D-5E37-4BE3-9698-3D345A559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1142322"/>
            <a:ext cx="6934200" cy="543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31D60569-C0D4-4F06-AEA6-FD5CF6CF5DA1}"/>
              </a:ext>
            </a:extLst>
          </p:cNvPr>
          <p:cNvSpPr/>
          <p:nvPr/>
        </p:nvSpPr>
        <p:spPr>
          <a:xfrm>
            <a:off x="683568" y="4653136"/>
            <a:ext cx="3456384" cy="12241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4437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46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Работа со статусом «Услуга оказана»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333CB32-4964-4288-B92D-5105CCE9A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1268759"/>
            <a:ext cx="6934200" cy="543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8A6E803A-2E0A-48CA-AF61-10374B822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764703"/>
            <a:ext cx="7445161" cy="5040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Подано раньше положенного срока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8433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46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Работа со статусом «Услуга оказана»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8A6E803A-2E0A-48CA-AF61-10374B822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069" y="764704"/>
            <a:ext cx="8247931" cy="792088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Ребенок не зарегистрирован на закрепленной территории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5A398BC-1850-4AC0-A3D5-F96957C78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1196752"/>
            <a:ext cx="6934200" cy="543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66945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46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Работа со статусом «Услуга оказана»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8A6E803A-2E0A-48CA-AF61-10374B822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069" y="764704"/>
            <a:ext cx="8247931" cy="720080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Ребенок не прошел по результатам отбора/рейтинга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38B43AE-6748-4EE5-984A-41B2D50E7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1268760"/>
            <a:ext cx="6934200" cy="543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821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5298" y="8749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Проверьте, чтобы правильно было определено местоположение – Ярославская область.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3330" y="570412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Ссылка для получения услуги 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https://www.gosuslugi.ru/315492/2/form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5" y="836712"/>
            <a:ext cx="8622718" cy="4194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s://static.tildacdn.com/tild6461-3437-4235-a461-336536376536/26-264101_computer-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04" y="980728"/>
            <a:ext cx="303215" cy="3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869" y="1700808"/>
            <a:ext cx="5191125" cy="362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2699792" y="456830"/>
            <a:ext cx="4680520" cy="36476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0366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46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Работа со статусом «Услуга оказана»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8A6E803A-2E0A-48CA-AF61-10374B822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069" y="764704"/>
            <a:ext cx="8247931" cy="62587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Уже имеется заявление на зачисление ребенка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F012411-5936-46D2-8CCD-B13551A01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0900" y="1340768"/>
            <a:ext cx="6934200" cy="543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83158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346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Работа со статусом «Отказано в оказании услуги»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CF8E0FA-3656-4EF5-8BC1-7C98567BD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709613"/>
            <a:ext cx="6934200" cy="543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31D60569-C0D4-4F06-AEA6-FD5CF6CF5DA1}"/>
              </a:ext>
            </a:extLst>
          </p:cNvPr>
          <p:cNvSpPr/>
          <p:nvPr/>
        </p:nvSpPr>
        <p:spPr>
          <a:xfrm>
            <a:off x="755576" y="4077072"/>
            <a:ext cx="6934200" cy="1800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AF6F641-59BE-4D08-88AD-C9D7B8D3D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6254089"/>
            <a:ext cx="8247931" cy="62587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Отказ выбирается только в случае отсутствия свободных мест</a:t>
            </a:r>
          </a:p>
        </p:txBody>
      </p:sp>
    </p:spTree>
    <p:extLst>
      <p:ext uri="{BB962C8B-B14F-4D97-AF65-F5344CB8AC3E}">
        <p14:creationId xmlns:p14="http://schemas.microsoft.com/office/powerpoint/2010/main" val="774448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346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Работа с заявлениями по двум и более детям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AF6F641-59BE-4D08-88AD-C9D7B8D3D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21288"/>
            <a:ext cx="9144000" cy="85867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 ЕПГУ родитель в одном заявлении может указать более одного ребенка. При работе в АСИОУ идет работа сразу со всеми детьми в заявлении одновременно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/>
          <a:srcRect t="3598" b="25436"/>
          <a:stretch/>
        </p:blipFill>
        <p:spPr bwMode="auto">
          <a:xfrm>
            <a:off x="107504" y="1412776"/>
            <a:ext cx="8928992" cy="3928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31D60569-C0D4-4F06-AEA6-FD5CF6CF5DA1}"/>
              </a:ext>
            </a:extLst>
          </p:cNvPr>
          <p:cNvSpPr/>
          <p:nvPr/>
        </p:nvSpPr>
        <p:spPr>
          <a:xfrm>
            <a:off x="99943" y="2996952"/>
            <a:ext cx="8936554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3574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346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Работа с заявлениями по двум и более детям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AF6F641-59BE-4D08-88AD-C9D7B8D3D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21288"/>
            <a:ext cx="9144000" cy="85867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 ЕПГУ родитель в одном заявлении может указать более одного ребенка. При работе в АСИОУ идет работа сразу со всеми детьми в заявлении одновременно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836713"/>
            <a:ext cx="8186173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31D60569-C0D4-4F06-AEA6-FD5CF6CF5DA1}"/>
              </a:ext>
            </a:extLst>
          </p:cNvPr>
          <p:cNvSpPr/>
          <p:nvPr/>
        </p:nvSpPr>
        <p:spPr>
          <a:xfrm>
            <a:off x="-1" y="1124744"/>
            <a:ext cx="8100393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1D60569-C0D4-4F06-AEA6-FD5CF6CF5DA1}"/>
              </a:ext>
            </a:extLst>
          </p:cNvPr>
          <p:cNvSpPr/>
          <p:nvPr/>
        </p:nvSpPr>
        <p:spPr>
          <a:xfrm>
            <a:off x="1" y="4149080"/>
            <a:ext cx="8172400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8835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346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Работа с заявлениями по двум и более детям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AF6F641-59BE-4D08-88AD-C9D7B8D3D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53336"/>
            <a:ext cx="9144000" cy="4266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В заявлении отражается сразу два ребенка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94780" y="1124743"/>
            <a:ext cx="7875965" cy="4981477"/>
            <a:chOff x="0" y="0"/>
            <a:chExt cx="13716000" cy="832485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0" y="0"/>
              <a:ext cx="13716000" cy="8324850"/>
              <a:chOff x="0" y="0"/>
              <a:chExt cx="13716000" cy="8324850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13716000" cy="832485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6" name="Прямоугольник 15"/>
              <p:cNvSpPr/>
              <p:nvPr/>
            </p:nvSpPr>
            <p:spPr>
              <a:xfrm>
                <a:off x="827584" y="3140968"/>
                <a:ext cx="720080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4716016" y="3111171"/>
                <a:ext cx="2376264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7380312" y="3119879"/>
                <a:ext cx="792088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Прямоугольник 11"/>
            <p:cNvSpPr/>
            <p:nvPr/>
          </p:nvSpPr>
          <p:spPr>
            <a:xfrm>
              <a:off x="11196736" y="764704"/>
              <a:ext cx="72008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1052720" y="980728"/>
              <a:ext cx="244827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2708904" y="1124744"/>
              <a:ext cx="792088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Овал 3">
            <a:extLst>
              <a:ext uri="{FF2B5EF4-FFF2-40B4-BE49-F238E27FC236}">
                <a16:creationId xmlns:a16="http://schemas.microsoft.com/office/drawing/2014/main" id="{31D60569-C0D4-4F06-AEA6-FD5CF6CF5DA1}"/>
              </a:ext>
            </a:extLst>
          </p:cNvPr>
          <p:cNvSpPr/>
          <p:nvPr/>
        </p:nvSpPr>
        <p:spPr>
          <a:xfrm>
            <a:off x="1" y="1988840"/>
            <a:ext cx="7020272" cy="12241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729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17758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3460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Работа с заявлениями по двум и более детям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AF6F641-59BE-4D08-88AD-C9D7B8D3D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21288"/>
            <a:ext cx="9144000" cy="85867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 ЕПГУ родитель в одном заявлении может указать более одного ребенка. При работе в АСИОУ идет работа сразу со всеми детьми в заявлении одновременно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721" y="762289"/>
            <a:ext cx="8376719" cy="5084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31D60569-C0D4-4F06-AEA6-FD5CF6CF5DA1}"/>
              </a:ext>
            </a:extLst>
          </p:cNvPr>
          <p:cNvSpPr/>
          <p:nvPr/>
        </p:nvSpPr>
        <p:spPr>
          <a:xfrm>
            <a:off x="1043608" y="2709789"/>
            <a:ext cx="7344816" cy="5479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1D60569-C0D4-4F06-AEA6-FD5CF6CF5DA1}"/>
              </a:ext>
            </a:extLst>
          </p:cNvPr>
          <p:cNvSpPr/>
          <p:nvPr/>
        </p:nvSpPr>
        <p:spPr>
          <a:xfrm>
            <a:off x="1043608" y="3933056"/>
            <a:ext cx="7344816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7743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17758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Прежде, чем написать заявителю отказ по той или иной причине, необходимо с ним связаться и уточнить ситуацию.  </a:t>
            </a:r>
          </a:p>
        </p:txBody>
      </p:sp>
    </p:spTree>
    <p:extLst>
      <p:ext uri="{BB962C8B-B14F-4D97-AF65-F5344CB8AC3E}">
        <p14:creationId xmlns:p14="http://schemas.microsoft.com/office/powerpoint/2010/main" val="12275221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По техническим вопросам, выдачи  логина и пароля для входа в новую форму (логин/пароль от РСМЭВ) необходимо обращаться в техническую поддержку АСИОУ.</a:t>
            </a:r>
          </a:p>
        </p:txBody>
      </p:sp>
    </p:spTree>
    <p:extLst>
      <p:ext uri="{BB962C8B-B14F-4D97-AF65-F5344CB8AC3E}">
        <p14:creationId xmlns:p14="http://schemas.microsoft.com/office/powerpoint/2010/main" val="806352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07504" y="540832"/>
            <a:ext cx="8481120" cy="4325112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  <a:t>Чат в </a:t>
            </a:r>
            <a:r>
              <a:rPr lang="ru-RU" altLang="ru-RU" sz="2400" dirty="0" err="1">
                <a:solidFill>
                  <a:srgbClr val="000099"/>
                </a:solidFill>
                <a:latin typeface="Arial Narrow" pitchFamily="34" charset="0"/>
              </a:rPr>
              <a:t>телеграм</a:t>
            </a:r>
            <a:endParaRPr lang="ru-RU" altLang="ru-RU" sz="2400" dirty="0">
              <a:solidFill>
                <a:srgbClr val="000099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  <a:t>     </a:t>
            </a:r>
            <a:r>
              <a:rPr lang="en-US" altLang="ru-RU" sz="2400" dirty="0">
                <a:solidFill>
                  <a:srgbClr val="000099"/>
                </a:solidFill>
                <a:latin typeface="Arial Narrow" pitchFamily="34" charset="0"/>
              </a:rPr>
              <a:t>tg://join?invite=C1KHBFHAaWOJ01M1eQNO5A</a:t>
            </a:r>
            <a:endParaRPr lang="ru-RU" altLang="ru-RU" sz="2400" dirty="0">
              <a:solidFill>
                <a:srgbClr val="000099"/>
              </a:solidFill>
              <a:latin typeface="Arial Narrow" pitchFamily="34" charset="0"/>
            </a:endParaRPr>
          </a:p>
          <a:p>
            <a: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  <a:t> Телефон Евстигнеевой Н.В. </a:t>
            </a:r>
          </a:p>
          <a:p>
            <a:pPr marL="0" indent="0">
              <a:buNone/>
            </a:pPr>
            <a: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  <a:t>        </a:t>
            </a:r>
            <a:r>
              <a:rPr lang="ru-RU" altLang="ru-RU" sz="2400" dirty="0">
                <a:solidFill>
                  <a:srgbClr val="C00000"/>
                </a:solidFill>
                <a:latin typeface="Arial Narrow" pitchFamily="34" charset="0"/>
              </a:rPr>
              <a:t>8 4852 40 0850</a:t>
            </a:r>
          </a:p>
          <a:p>
            <a: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  <a:t>Телефоны технической поддержки АСИОУ:</a:t>
            </a:r>
            <a:b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</a:b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- </a:t>
            </a: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8 980 707 73 07</a:t>
            </a:r>
            <a:b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</a:b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- 8 980 706 07 01</a:t>
            </a:r>
            <a:b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</a:b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- 8 9</a:t>
            </a:r>
            <a:r>
              <a:rPr lang="en-US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6</a:t>
            </a: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0 </a:t>
            </a:r>
            <a:r>
              <a:rPr lang="en-US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535</a:t>
            </a: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10</a:t>
            </a: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89</a:t>
            </a:r>
            <a:endParaRPr lang="ru-RU" altLang="ru-RU" sz="2400" dirty="0">
              <a:solidFill>
                <a:srgbClr val="C00000"/>
              </a:solidFill>
              <a:latin typeface="Arial Narrow" panose="020B0606020202030204" pitchFamily="34" charset="0"/>
              <a:cs typeface="Arial" charset="0"/>
            </a:endParaRPr>
          </a:p>
          <a:p>
            <a: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  <a:t>Электронная почта </a:t>
            </a:r>
            <a:b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</a:br>
            <a:r>
              <a:rPr lang="ru-RU" altLang="ru-RU" sz="2400" dirty="0">
                <a:solidFill>
                  <a:srgbClr val="000099"/>
                </a:solidFill>
                <a:latin typeface="Arial Narrow" panose="020B0606020202030204" pitchFamily="34" charset="0"/>
                <a:hlinkClick r:id="rId4"/>
              </a:rPr>
              <a:t>asiou7@yandex.ru</a:t>
            </a:r>
            <a:endParaRPr lang="ru-RU" altLang="ru-RU" sz="24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  <a:t> Форум </a:t>
            </a:r>
            <a:b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</a:br>
            <a:r>
              <a:rPr lang="ru-RU" altLang="ru-RU" sz="2400" dirty="0">
                <a:solidFill>
                  <a:srgbClr val="000099"/>
                </a:solidFill>
                <a:latin typeface="Arial Narrow" panose="020B0606020202030204" pitchFamily="34" charset="0"/>
                <a:hlinkClick r:id="rId5"/>
              </a:rPr>
              <a:t>http://forum.asiou.ru/</a:t>
            </a:r>
            <a:endParaRPr lang="ru-RU" altLang="ru-RU" sz="2400" dirty="0">
              <a:solidFill>
                <a:srgbClr val="000099"/>
              </a:solidFill>
              <a:latin typeface="Arial Narrow" pitchFamily="34" charset="0"/>
            </a:endParaRPr>
          </a:p>
          <a:p>
            <a:endParaRPr lang="ru-RU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5971922" cy="41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68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0264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Форма услуги </a:t>
            </a:r>
            <a:br>
              <a:rPr lang="ru-RU" sz="2800" b="1" i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2800" b="1" i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«Зачисление детей в муниципальные общеобразовательные учреждения (школу)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34" y="1772816"/>
            <a:ext cx="6501532" cy="4831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s://static.tildacdn.com/tild6461-3437-4235-a461-336536376536/26-264101_computer-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20888"/>
            <a:ext cx="303215" cy="3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475656" y="5589240"/>
            <a:ext cx="720080" cy="216024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272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28"/>
          <a:stretch/>
        </p:blipFill>
        <p:spPr bwMode="auto">
          <a:xfrm>
            <a:off x="310551" y="1124745"/>
            <a:ext cx="8284095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043608" y="3447588"/>
            <a:ext cx="7344816" cy="84550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023979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203848" y="4293096"/>
            <a:ext cx="5184576" cy="20162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Департамент образования Ярославской области не зачисляет в организации. По вопросам зачисления ребенка необходимо обращаться к Учредителю конкретных образовательных организаций.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300192" y="3933056"/>
            <a:ext cx="50405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6660232" y="3212976"/>
            <a:ext cx="1584176" cy="720080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8" descr="http://broidery.ru/wp-content/uploads/2016/05/aten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13176"/>
            <a:ext cx="597162" cy="6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55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930461"/>
            <a:ext cx="6912768" cy="157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4248472" cy="419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0466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Внимательно прочитайте перед началом подачи заявления данные сообщения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211960" y="728321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187624" y="728321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020272" y="69269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7363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7431</TotalTime>
  <Words>1364</Words>
  <Application>Microsoft Office PowerPoint</Application>
  <PresentationFormat>Экран (4:3)</PresentationFormat>
  <Paragraphs>186</Paragraphs>
  <Slides>58</Slides>
  <Notes>53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2" baseType="lpstr">
      <vt:lpstr>Arial</vt:lpstr>
      <vt:lpstr>Arial Narrow</vt:lpstr>
      <vt:lpstr>Calibri</vt:lpstr>
      <vt:lpstr>Тема Office</vt:lpstr>
      <vt:lpstr>ЕПГУ новый 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Форма услуги  «Зачисление детей в муниципальные общеобразовательные учреждения (школу)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Дополнительная информация на ЕПГУ есть в разделе </vt:lpstr>
      <vt:lpstr>Презентация PowerPoint</vt:lpstr>
      <vt:lpstr>Презентация PowerPoint</vt:lpstr>
      <vt:lpstr>Дата и время подачи заявления  через электронную почту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Статусы в АСИОУ</vt:lpstr>
      <vt:lpstr>Алгоритм обработки заявлений ЕПГУ в АСИОУ</vt:lpstr>
      <vt:lpstr>Просмотр информации по заявлению в АСИОУ</vt:lpstr>
      <vt:lpstr>Презентация PowerPoint</vt:lpstr>
      <vt:lpstr>Презентация PowerPoint</vt:lpstr>
      <vt:lpstr>Печать заявления</vt:lpstr>
      <vt:lpstr>Работа со статусами</vt:lpstr>
      <vt:lpstr>Работа со статусами</vt:lpstr>
      <vt:lpstr>Работа со статусами</vt:lpstr>
      <vt:lpstr>Работа со статусами</vt:lpstr>
      <vt:lpstr>Присвоение промежуточных статусов: ожидание подтверждения документов</vt:lpstr>
      <vt:lpstr>Присвоение промежуточных статусов: ожидание подтверждения документов</vt:lpstr>
      <vt:lpstr>Присвоение промежуточных статусов:  текстовое сообщение</vt:lpstr>
      <vt:lpstr>Зачисление обучающихся в учреждение</vt:lpstr>
      <vt:lpstr>Зачисление обучающихся в учреждение</vt:lpstr>
      <vt:lpstr>Работа со статусом «Услуга оказана» </vt:lpstr>
      <vt:lpstr>Работа со статусом «Услуга оказана» </vt:lpstr>
      <vt:lpstr>Работа со статусом «Услуга оказана» </vt:lpstr>
      <vt:lpstr>Работа со статусом «Услуга оказана»</vt:lpstr>
      <vt:lpstr>Работа со статусом «Услуга оказана»</vt:lpstr>
      <vt:lpstr>Работа со статусом «Услуга оказана»</vt:lpstr>
      <vt:lpstr>Работа со статусом «Услуга оказана»</vt:lpstr>
      <vt:lpstr>Работа со статусом «Отказано в оказании услуги» </vt:lpstr>
      <vt:lpstr>Работа с заявлениями по двум и более детям</vt:lpstr>
      <vt:lpstr>Работа с заявлениями по двум и более детям</vt:lpstr>
      <vt:lpstr>Работа с заявлениями по двум и более детям</vt:lpstr>
      <vt:lpstr>Работа с заявлениями по двум и более детям</vt:lpstr>
      <vt:lpstr>Презентация PowerPoint</vt:lpstr>
      <vt:lpstr>Презентация PowerPoint</vt:lpstr>
      <vt:lpstr>Презентация PowerPoint</vt:lpstr>
    </vt:vector>
  </TitlesOfParts>
  <Company>ГУ ЯО ЦОиККО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ЕПГУ новый</dc:title>
  <dc:creator>РЦОИ</dc:creator>
  <cp:lastModifiedBy>Олег Сунгуров</cp:lastModifiedBy>
  <cp:revision>120</cp:revision>
  <cp:lastPrinted>2022-01-19T11:01:23Z</cp:lastPrinted>
  <dcterms:created xsi:type="dcterms:W3CDTF">2020-10-19T11:42:40Z</dcterms:created>
  <dcterms:modified xsi:type="dcterms:W3CDTF">2022-03-28T13:02:42Z</dcterms:modified>
</cp:coreProperties>
</file>